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64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3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11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987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87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8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274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92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27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041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649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441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263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B1146-280D-449F-A987-FAC01F305112}" type="datetimeFigureOut">
              <a:rPr lang="ru-RU" smtClean="0"/>
              <a:t>29.07.2020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1E7A1-B39D-40F3-996A-E9CD6F0DE6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52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957388" y="114301"/>
            <a:ext cx="480145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smtClean="0"/>
              <a:t>ХЕРСОНСЬКИЙ ДЕРЖАВНИЙ УНІВЕРСИТЕТ</a:t>
            </a:r>
            <a:br>
              <a:rPr lang="uk-UA" sz="2000" b="1" dirty="0" smtClean="0"/>
            </a:br>
            <a:r>
              <a:rPr lang="uk-UA" sz="2000" b="1" i="1" dirty="0" smtClean="0"/>
              <a:t>Факультет біології, географії і екології</a:t>
            </a:r>
            <a:br>
              <a:rPr lang="uk-UA" sz="2000" b="1" i="1" dirty="0" smtClean="0"/>
            </a:br>
            <a:r>
              <a:rPr lang="uk-UA" sz="2000" b="1" i="1" dirty="0" smtClean="0"/>
              <a:t>Кафедра географії та екології</a:t>
            </a:r>
            <a:endParaRPr lang="ru-RU" sz="20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133" y="1"/>
            <a:ext cx="1583867" cy="158386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45168" y="1859340"/>
            <a:ext cx="565366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/>
              <a:t>Дисципл</a:t>
            </a:r>
            <a:r>
              <a:rPr lang="uk-UA" sz="3200" dirty="0" smtClean="0"/>
              <a:t>іна вільного вибору</a:t>
            </a:r>
          </a:p>
          <a:p>
            <a:pPr algn="ctr"/>
            <a:r>
              <a:rPr lang="uk-UA" sz="3200" b="1" dirty="0" smtClean="0"/>
              <a:t>«ТУРИСТСЬКО-РЕКРЕАЦІЙНИЙ </a:t>
            </a:r>
          </a:p>
          <a:p>
            <a:pPr algn="ctr"/>
            <a:r>
              <a:rPr lang="uk-UA" sz="3200" b="1" dirty="0" smtClean="0"/>
              <a:t>КОМПЛЕКС УКРАЇНИ»</a:t>
            </a:r>
            <a:endParaRPr lang="ru-RU" sz="3200" b="1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60195" cy="1592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82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5756" y="146154"/>
            <a:ext cx="847248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b="1" dirty="0" smtClean="0"/>
              <a:t>Метою курсу є: </a:t>
            </a:r>
            <a:r>
              <a:rPr lang="uk-UA" sz="2400" dirty="0"/>
              <a:t>вивчення </a:t>
            </a:r>
            <a:r>
              <a:rPr lang="uk-UA" sz="2400" dirty="0" smtClean="0"/>
              <a:t>особливостей формування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-рекреаційних комплексів  </a:t>
            </a:r>
            <a:r>
              <a:rPr lang="uk-UA" sz="2400" dirty="0"/>
              <a:t>і набуття практичних навичок з територіальної організації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-рекреаційної діяльності в Україні.</a:t>
            </a:r>
            <a:r>
              <a:rPr lang="ru-RU" sz="2400" dirty="0" smtClean="0"/>
              <a:t> </a:t>
            </a:r>
          </a:p>
          <a:p>
            <a:r>
              <a:rPr lang="uk-UA" sz="2400" b="1" dirty="0"/>
              <a:t>Завдання: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розкрити </a:t>
            </a:r>
            <a:r>
              <a:rPr lang="uk-UA" sz="2400" dirty="0" err="1"/>
              <a:t>понятійно</a:t>
            </a:r>
            <a:r>
              <a:rPr lang="uk-UA" sz="2400" dirty="0"/>
              <a:t>-термінологічний </a:t>
            </a:r>
            <a:r>
              <a:rPr lang="uk-UA" sz="2400" dirty="0" smtClean="0"/>
              <a:t>апарат;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 smtClean="0"/>
              <a:t>розкрити </a:t>
            </a:r>
            <a:r>
              <a:rPr lang="uk-UA" sz="2400" dirty="0"/>
              <a:t>зміст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-рекреаційних </a:t>
            </a:r>
            <a:r>
              <a:rPr lang="uk-UA" sz="2400" dirty="0"/>
              <a:t>ресурсів, засобів їх використання і оцінки;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розкрити поняття територіальної рекреаційної системи (ТРС);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висвітлити механізм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-рекреаційного </a:t>
            </a:r>
            <a:r>
              <a:rPr lang="uk-UA" sz="2400" dirty="0"/>
              <a:t>районування;</a:t>
            </a: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uk-UA" sz="2400" dirty="0"/>
              <a:t>охарактеризувати сучасний етап розвитку рекреаційної діяльності на всіх ієрархічних рівнях.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7200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7396" y="142876"/>
            <a:ext cx="88292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 smtClean="0">
                <a:solidFill>
                  <a:schemeClr val="accent1">
                    <a:lumMod val="50000"/>
                  </a:schemeClr>
                </a:solidFill>
              </a:rPr>
              <a:t>Основні фахові компетентності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endParaRPr lang="ru-RU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uk-UA" sz="2400" dirty="0"/>
              <a:t>Здатність використовувати термінологію, методи, концепції і теорії географії для вивчення туристичних об’єктів, явищ і процесів на різних просторових рівнях.</a:t>
            </a:r>
            <a:endParaRPr lang="ru-RU" sz="24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ефективно</a:t>
            </a:r>
            <a:r>
              <a:rPr lang="ru-RU" sz="2400" dirty="0"/>
              <a:t> і </a:t>
            </a:r>
            <a:r>
              <a:rPr lang="ru-RU" sz="2400" dirty="0" err="1"/>
              <a:t>вільно</a:t>
            </a:r>
            <a:r>
              <a:rPr lang="ru-RU" sz="2400" dirty="0"/>
              <a:t> </a:t>
            </a:r>
            <a:r>
              <a:rPr lang="ru-RU" sz="2400" dirty="0" err="1"/>
              <a:t>передавати</a:t>
            </a:r>
            <a:r>
              <a:rPr lang="ru-RU" sz="2400" dirty="0"/>
              <a:t> </a:t>
            </a:r>
            <a:r>
              <a:rPr lang="ru-RU" sz="2400" dirty="0" err="1"/>
              <a:t>туристські</a:t>
            </a:r>
            <a:r>
              <a:rPr lang="ru-RU" sz="2400" dirty="0"/>
              <a:t> </a:t>
            </a:r>
            <a:r>
              <a:rPr lang="ru-RU" sz="2400" dirty="0" err="1"/>
              <a:t>знання</a:t>
            </a:r>
            <a:r>
              <a:rPr lang="ru-RU" sz="2400" dirty="0"/>
              <a:t> </a:t>
            </a:r>
            <a:r>
              <a:rPr lang="ru-RU" sz="2400" dirty="0" err="1"/>
              <a:t>письмовими</a:t>
            </a:r>
            <a:r>
              <a:rPr lang="ru-RU" sz="2400" dirty="0"/>
              <a:t>, </a:t>
            </a:r>
            <a:r>
              <a:rPr lang="ru-RU" sz="2400" dirty="0" err="1"/>
              <a:t>усними</a:t>
            </a:r>
            <a:r>
              <a:rPr lang="ru-RU" sz="2400" dirty="0"/>
              <a:t> та </a:t>
            </a:r>
            <a:r>
              <a:rPr lang="ru-RU" sz="2400" dirty="0" err="1"/>
              <a:t>візуальними</a:t>
            </a:r>
            <a:r>
              <a:rPr lang="ru-RU" sz="2400" dirty="0"/>
              <a:t> </a:t>
            </a:r>
            <a:r>
              <a:rPr lang="ru-RU" sz="2400" dirty="0" err="1"/>
              <a:t>засобами</a:t>
            </a:r>
            <a:r>
              <a:rPr lang="ru-RU" sz="2400" dirty="0"/>
              <a:t>. 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розкривати</a:t>
            </a:r>
            <a:r>
              <a:rPr lang="ru-RU" sz="2400" dirty="0"/>
              <a:t> </a:t>
            </a:r>
            <a:r>
              <a:rPr lang="ru-RU" sz="2400" dirty="0" err="1"/>
              <a:t>взаємозв’язок</a:t>
            </a:r>
            <a:r>
              <a:rPr lang="ru-RU" sz="2400" dirty="0"/>
              <a:t> </a:t>
            </a:r>
            <a:r>
              <a:rPr lang="ru-RU" sz="2400" dirty="0" err="1"/>
              <a:t>основних</a:t>
            </a:r>
            <a:r>
              <a:rPr lang="ru-RU" sz="2400" dirty="0"/>
              <a:t> </a:t>
            </a:r>
            <a:r>
              <a:rPr lang="ru-RU" sz="2400" dirty="0" err="1"/>
              <a:t>природничо</a:t>
            </a:r>
            <a:r>
              <a:rPr lang="ru-RU" sz="2400" dirty="0"/>
              <a:t>- та </a:t>
            </a:r>
            <a:r>
              <a:rPr lang="ru-RU" sz="2400" dirty="0" err="1"/>
              <a:t>суспільно-географічних</a:t>
            </a:r>
            <a:r>
              <a:rPr lang="ru-RU" sz="2400" dirty="0"/>
              <a:t> </a:t>
            </a:r>
            <a:r>
              <a:rPr lang="ru-RU" sz="2400" dirty="0" err="1"/>
              <a:t>вчень</a:t>
            </a:r>
            <a:r>
              <a:rPr lang="ru-RU" sz="2400" dirty="0"/>
              <a:t> у </a:t>
            </a:r>
            <a:r>
              <a:rPr lang="ru-RU" sz="2400" dirty="0" err="1"/>
              <a:t>контексті</a:t>
            </a:r>
            <a:r>
              <a:rPr lang="ru-RU" sz="2400" dirty="0"/>
              <a:t> </a:t>
            </a:r>
            <a:r>
              <a:rPr lang="ru-RU" sz="2400" dirty="0" err="1"/>
              <a:t>туристичного</a:t>
            </a:r>
            <a:r>
              <a:rPr lang="ru-RU" sz="2400" dirty="0"/>
              <a:t> </a:t>
            </a:r>
            <a:r>
              <a:rPr lang="ru-RU" sz="2400" dirty="0" err="1"/>
              <a:t>аналізу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. 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виконувати</a:t>
            </a:r>
            <a:r>
              <a:rPr lang="ru-RU" sz="2400" dirty="0"/>
              <a:t> </a:t>
            </a:r>
            <a:r>
              <a:rPr lang="ru-RU" sz="2400" dirty="0" err="1"/>
              <a:t>теоретичні</a:t>
            </a:r>
            <a:r>
              <a:rPr lang="ru-RU" sz="2400" dirty="0"/>
              <a:t> й </a:t>
            </a:r>
            <a:r>
              <a:rPr lang="ru-RU" sz="2400" dirty="0" err="1"/>
              <a:t>прикладні</a:t>
            </a:r>
            <a:r>
              <a:rPr lang="ru-RU" sz="2400" dirty="0"/>
              <a:t> </a:t>
            </a:r>
            <a:r>
              <a:rPr lang="ru-RU" sz="2400" dirty="0" err="1"/>
              <a:t>географічні</a:t>
            </a:r>
            <a:r>
              <a:rPr lang="ru-RU" sz="2400" dirty="0"/>
              <a:t> </a:t>
            </a:r>
            <a:r>
              <a:rPr lang="ru-RU" sz="2400" dirty="0" err="1"/>
              <a:t>дослідження</a:t>
            </a:r>
            <a:r>
              <a:rPr lang="ru-RU" sz="2400" dirty="0"/>
              <a:t> </a:t>
            </a:r>
            <a:r>
              <a:rPr lang="ru-RU" sz="2400" dirty="0" err="1"/>
              <a:t>туристичних</a:t>
            </a:r>
            <a:r>
              <a:rPr lang="ru-RU" sz="2400" dirty="0"/>
              <a:t> </a:t>
            </a:r>
            <a:r>
              <a:rPr lang="ru-RU" sz="2400" dirty="0" err="1"/>
              <a:t>явищ</a:t>
            </a:r>
            <a:r>
              <a:rPr lang="ru-RU" sz="2400" dirty="0"/>
              <a:t> і </a:t>
            </a:r>
            <a:r>
              <a:rPr lang="ru-RU" sz="2400" dirty="0" err="1"/>
              <a:t>процесів</a:t>
            </a:r>
            <a:r>
              <a:rPr lang="ru-RU" sz="2400" dirty="0"/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 err="1"/>
              <a:t>Здатність</a:t>
            </a:r>
            <a:r>
              <a:rPr lang="ru-RU" sz="2400" dirty="0"/>
              <a:t> </a:t>
            </a:r>
            <a:r>
              <a:rPr lang="ru-RU" sz="2400" dirty="0" err="1"/>
              <a:t>визначати</a:t>
            </a:r>
            <a:r>
              <a:rPr lang="ru-RU" sz="2400" dirty="0"/>
              <a:t> і </a:t>
            </a:r>
            <a:r>
              <a:rPr lang="ru-RU" sz="2400" dirty="0" err="1"/>
              <a:t>характеризувати</a:t>
            </a:r>
            <a:r>
              <a:rPr lang="ru-RU" sz="2400" dirty="0"/>
              <a:t> </a:t>
            </a:r>
            <a:r>
              <a:rPr lang="ru-RU" sz="2400" dirty="0" err="1"/>
              <a:t>особливості</a:t>
            </a:r>
            <a:r>
              <a:rPr lang="ru-RU" sz="2400" dirty="0"/>
              <a:t> </a:t>
            </a:r>
            <a:r>
              <a:rPr lang="ru-RU" sz="2400" dirty="0" err="1"/>
              <a:t>просторової</a:t>
            </a:r>
            <a:r>
              <a:rPr lang="ru-RU" sz="2400" dirty="0"/>
              <a:t> </a:t>
            </a:r>
            <a:r>
              <a:rPr lang="ru-RU" sz="2400" dirty="0" err="1"/>
              <a:t>організації</a:t>
            </a:r>
            <a:r>
              <a:rPr lang="ru-RU" sz="2400" dirty="0"/>
              <a:t> </a:t>
            </a:r>
            <a:r>
              <a:rPr lang="ru-RU" sz="2400" dirty="0" err="1"/>
              <a:t>туристичн</a:t>
            </a:r>
            <a:r>
              <a:rPr lang="uk-UA" sz="2400" dirty="0"/>
              <a:t>ого комплексу</a:t>
            </a:r>
            <a:r>
              <a:rPr lang="ru-RU" sz="2400" dirty="0"/>
              <a:t> </a:t>
            </a:r>
            <a:r>
              <a:rPr lang="ru-RU" sz="2400" dirty="0" err="1"/>
              <a:t>України</a:t>
            </a:r>
            <a:r>
              <a:rPr lang="ru-RU" sz="2400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010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174" y="0"/>
            <a:ext cx="871537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b="1" dirty="0" smtClean="0">
                <a:solidFill>
                  <a:schemeClr val="accent1">
                    <a:lumMod val="50000"/>
                  </a:schemeClr>
                </a:solidFill>
              </a:rPr>
              <a:t>Програма курсу: </a:t>
            </a:r>
          </a:p>
          <a:p>
            <a:pPr algn="just"/>
            <a:endParaRPr lang="uk-UA" sz="22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uk-UA" sz="2400" b="1" dirty="0"/>
              <a:t>Теоретичні </a:t>
            </a:r>
            <a:r>
              <a:rPr lang="uk-UA" sz="2400" b="1" dirty="0" smtClean="0"/>
              <a:t>засади. </a:t>
            </a:r>
            <a:r>
              <a:rPr lang="uk-UA" sz="2400" b="1" dirty="0"/>
              <a:t>Рекреаційно-туристичне районування України.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uk-UA" sz="2400" dirty="0"/>
              <a:t>Вступ. Теоретичні засади</a:t>
            </a:r>
            <a:r>
              <a:rPr lang="uk-UA" sz="2400" dirty="0" smtClean="0"/>
              <a:t>. Поняття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-рекреаційного комплексу.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 smtClean="0"/>
              <a:t>Класифікація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-рекреаційних ресурсів. Природно-рекреаційні </a:t>
            </a:r>
            <a:r>
              <a:rPr lang="uk-UA" sz="2400" dirty="0"/>
              <a:t>і природно-антропогенні туристичні ресурси України. </a:t>
            </a:r>
            <a:endParaRPr lang="uk-UA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 smtClean="0"/>
              <a:t>Науково-практичні </a:t>
            </a:r>
            <a:r>
              <a:rPr lang="uk-UA" sz="2400" dirty="0"/>
              <a:t>школи України з </a:t>
            </a:r>
            <a:r>
              <a:rPr lang="uk-UA" sz="2400" dirty="0" err="1"/>
              <a:t>ресурсно</a:t>
            </a:r>
            <a:r>
              <a:rPr lang="uk-UA" sz="2400" dirty="0"/>
              <a:t>-туристської проблематики</a:t>
            </a:r>
            <a:r>
              <a:rPr lang="ru-RU" sz="2400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Суспільно-історичні </a:t>
            </a:r>
            <a:r>
              <a:rPr lang="uk-UA" sz="2400" dirty="0" err="1" smtClean="0"/>
              <a:t>туристсько</a:t>
            </a:r>
            <a:r>
              <a:rPr lang="uk-UA" sz="2400" dirty="0" smtClean="0"/>
              <a:t>-рекреаційні </a:t>
            </a:r>
            <a:r>
              <a:rPr lang="uk-UA" sz="2400" dirty="0"/>
              <a:t>ресурси України</a:t>
            </a:r>
            <a:r>
              <a:rPr lang="ru-RU" sz="2400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Рекреаційно-туристичне районування України. </a:t>
            </a:r>
            <a:r>
              <a:rPr lang="ru-RU" sz="2400" dirty="0"/>
              <a:t>	</a:t>
            </a:r>
          </a:p>
          <a:p>
            <a:r>
              <a:rPr lang="ru-RU" sz="2400" dirty="0"/>
              <a:t>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85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4325" y="225028"/>
            <a:ext cx="882967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/>
              <a:t>Рекреаційно-туристичне районування України</a:t>
            </a:r>
            <a:r>
              <a:rPr lang="ru-RU" sz="2400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uk-UA" sz="2400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Загальна характеристика Західного рекреаційно-туристського макрорайону України</a:t>
            </a:r>
            <a:r>
              <a:rPr lang="ru-RU" sz="2400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Загальна характеристика Поліського рекреаційно-туристського макрорайону </a:t>
            </a:r>
            <a:r>
              <a:rPr lang="uk-UA" sz="2400" dirty="0" smtClean="0"/>
              <a:t>України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 smtClean="0"/>
              <a:t>Суспільно-історичні </a:t>
            </a:r>
            <a:r>
              <a:rPr lang="uk-UA" sz="2400" dirty="0"/>
              <a:t>рекреаційно-туристичні ресурси м. Київ</a:t>
            </a:r>
            <a:r>
              <a:rPr lang="ru-RU" sz="2400" dirty="0"/>
              <a:t>	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Загальна характеристика Приморського рекреаційно-туристського макрорайону України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Загальна характеристика </a:t>
            </a:r>
            <a:r>
              <a:rPr lang="uk-UA" sz="2400" i="1" dirty="0"/>
              <a:t>Центрально-</a:t>
            </a:r>
            <a:r>
              <a:rPr lang="uk-UA" sz="2400" b="1" i="1" dirty="0"/>
              <a:t>Східного</a:t>
            </a:r>
            <a:r>
              <a:rPr lang="uk-UA" sz="2400" dirty="0"/>
              <a:t> рекреаційно-туристського макрорайону України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uk-UA" sz="2400" dirty="0"/>
              <a:t>Загальна характеристика Кримського рекреаційно-туристського макрорайону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186320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57400" y="2114550"/>
            <a:ext cx="5240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800" dirty="0" smtClean="0">
                <a:solidFill>
                  <a:schemeClr val="accent1">
                    <a:lumMod val="50000"/>
                  </a:schemeClr>
                </a:solidFill>
              </a:rPr>
              <a:t>Дякуємо за увагу!!!</a:t>
            </a:r>
            <a:endParaRPr lang="ru-RU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611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170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Анна Нападовская</dc:creator>
  <cp:lastModifiedBy>Анна Нападовская</cp:lastModifiedBy>
  <cp:revision>18</cp:revision>
  <dcterms:created xsi:type="dcterms:W3CDTF">2020-07-29T12:38:22Z</dcterms:created>
  <dcterms:modified xsi:type="dcterms:W3CDTF">2020-07-29T16:20:45Z</dcterms:modified>
</cp:coreProperties>
</file>